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  <p:sldId id="281" r:id="rId9"/>
    <p:sldId id="283" r:id="rId10"/>
    <p:sldId id="286" r:id="rId11"/>
    <p:sldId id="289" r:id="rId12"/>
    <p:sldId id="287" r:id="rId13"/>
    <p:sldId id="288" r:id="rId14"/>
    <p:sldId id="282" r:id="rId15"/>
    <p:sldId id="284" r:id="rId16"/>
    <p:sldId id="270" r:id="rId17"/>
    <p:sldId id="277" r:id="rId18"/>
    <p:sldId id="278" r:id="rId19"/>
    <p:sldId id="279" r:id="rId20"/>
    <p:sldId id="280" r:id="rId21"/>
    <p:sldId id="285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14AD-F091-4720-A7E1-F4C388E23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54D84-D963-45C3-B7C2-072E9603D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581B6-00AE-4C3F-B30D-D0DBC540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7345A-0EF2-4071-B1D4-873A78C33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6CCF-5546-4F34-9CA9-92D932AC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7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0521-5A9F-4EBB-A330-86C9043A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7C48C-E484-40E2-836A-EC4DC3F31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D645B-BAB5-482B-94E8-13BDBA39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36323-D353-4D16-AAE1-11759C1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ECB9-A72E-4275-ADD2-DEFB9634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3ED6A-2895-4C4A-B861-5F06850DE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9FC95-DBB2-4779-823B-56C3142DE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D0FAA-4B47-4950-AAB8-7E46776D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68835-FE5D-4C92-997E-A69952DF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3C3ED-6776-4EC8-9BC0-73D6BA3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9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2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6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F4C8-5ABF-4A08-B777-3D038CF3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ADBF8-FA7F-4F17-AD42-DFE9C67F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117FA-539D-4632-8B49-77FE2EBB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EFBD3-321F-44B7-9730-4E20C6A0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2A10D-FDB7-4233-810B-24DF2C55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44B2-BD65-4290-8514-E592AA890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02931-ABF4-4503-9F37-93CBD1BDF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A783B-6974-44D0-A70E-C8B5AFD5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21E0A-28EF-4AB2-BFA1-7A3A317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199E-51CB-4A31-ADA9-3AA911A3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4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6AE0-60EC-4998-88BA-F8D2CA58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5B482-654C-4846-A122-EA71DF5CE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583CD-25AD-4DDA-88AC-B259A76EB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0422-1955-472D-9F80-14B0EE84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77B7B-366E-40DD-B450-82D4CCF6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13C86-FA4F-462D-8BF8-B5CE8D32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ADB2-3EDA-4601-A56E-3EB39C20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45B55-14E4-45FC-ABF3-0BFC6E2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2DCE1-8EF8-49E5-8948-E3567762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32DE5-CBD6-4919-913E-6E62A3E05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4C8A5-AFBE-461B-8BCB-EB0C6E07F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5D402-55F1-4AB7-A5C7-B14B10738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BECE6-1F1E-4660-A9E3-A2E4DDB8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22E6F-FB8F-423C-BD1C-0C06F917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4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1F09-1247-4BDC-83F9-87D0D15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4E1CA-65EE-42D9-AF95-E8FA5B99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37690-681B-48C7-8DE2-A920BF32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7A798-7E79-46D7-83C3-3FBE41DB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3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89309-6C20-4D41-BF66-17FCAE06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17BA1-4C08-48E2-96F1-A48028D7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CDE85-E8AA-4C04-B259-B6D992E6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FEF8-7A03-4CF0-A3BD-F065616D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041E6-4610-44EA-B9E1-9403397C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B5D61-BBD9-47AF-B3EF-FF6F0BF29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3451C-D312-4048-BC1D-AA2D3BF9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A7138-574B-4323-9BD0-4BD139BE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C1C47-9CC2-4FF5-89C4-7E2B24F3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9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066F-970D-4451-B66F-87575578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4EB68-CD8F-476E-B4C8-5D5FFA8FE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1B606-96B7-413B-B939-179373CD3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4DCE4-610E-4D94-B4E9-9E0D60BB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9A772-0EA1-4653-A003-2A17347B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965AC-02E4-4764-8491-35AAA630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C1115-086A-4A98-A74A-DFEE085E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8A62E-37AA-44A3-8D65-259F4BEA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A317-C6E1-4CC6-8F96-8C3E80631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36347-CDBF-4FAA-BA24-75B2B7BA2F8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D07A0-8F12-4BB1-80C8-36E3DC53C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4550A-C97B-4753-8006-2A009855B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480F6-CE6F-422E-A1B2-25B0E075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e.es/alacarta/videos/aqui-la-tierra/aqui-tierra-clase-practica-cuerno/3626235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e.es/alacarta/videos/el-quijote/quijote-capitulo-1/3573734/?pais=US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AOIITBbHzY" TargetMode="External"/><Relationship Id="rId2" Type="http://schemas.openxmlformats.org/officeDocument/2006/relationships/hyperlink" Target="https://www.youtube.com/watch?v=IVJEo92sy48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Don </a:t>
            </a:r>
            <a:r>
              <a:rPr lang="en-US" dirty="0" err="1"/>
              <a:t>Quijote</a:t>
            </a:r>
            <a:r>
              <a:rPr lang="en-US" dirty="0"/>
              <a:t> de </a:t>
            </a:r>
            <a:r>
              <a:rPr lang="en-US"/>
              <a:t>la Mancha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705A01-A701-4997-A15A-1679C3C22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7244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El alcaide</a:t>
            </a:r>
          </a:p>
          <a:p>
            <a:pPr marL="457200" indent="-457200">
              <a:buAutoNum type="arabicPeriod"/>
            </a:pPr>
            <a:r>
              <a:rPr lang="en-US" dirty="0" err="1"/>
              <a:t>Disgustar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La </a:t>
            </a:r>
            <a:r>
              <a:rPr lang="en-US" dirty="0" err="1"/>
              <a:t>alabanza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err="1"/>
              <a:t>Rogar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La </a:t>
            </a:r>
            <a:r>
              <a:rPr lang="en-US" dirty="0" err="1"/>
              <a:t>capilla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Velar las </a:t>
            </a:r>
            <a:r>
              <a:rPr lang="en-US" dirty="0" err="1"/>
              <a:t>armas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err="1"/>
              <a:t>Cumplir</a:t>
            </a: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265C7-B69D-44E6-8F19-ACF31382932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Hombre </a:t>
            </a:r>
            <a:r>
              <a:rPr lang="en-US" dirty="0" err="1"/>
              <a:t>responsable</a:t>
            </a:r>
            <a:r>
              <a:rPr lang="en-US" dirty="0"/>
              <a:t> de defender un Castillo.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</a:t>
            </a:r>
            <a:r>
              <a:rPr lang="en-US" dirty="0" err="1"/>
              <a:t>gustar</a:t>
            </a:r>
            <a:r>
              <a:rPr lang="en-US" dirty="0"/>
              <a:t> , </a:t>
            </a:r>
            <a:r>
              <a:rPr lang="en-US" dirty="0" err="1"/>
              <a:t>causar</a:t>
            </a:r>
            <a:r>
              <a:rPr lang="en-US" dirty="0"/>
              <a:t> </a:t>
            </a:r>
            <a:r>
              <a:rPr lang="en-US" dirty="0" err="1"/>
              <a:t>molestia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Expresión</a:t>
            </a:r>
            <a:r>
              <a:rPr lang="en-US" dirty="0"/>
              <a:t> </a:t>
            </a:r>
            <a:r>
              <a:rPr lang="en-US" dirty="0" err="1"/>
              <a:t>entusiasta</a:t>
            </a:r>
            <a:r>
              <a:rPr lang="en-US" dirty="0"/>
              <a:t> del </a:t>
            </a:r>
            <a:r>
              <a:rPr lang="en-US" dirty="0" err="1"/>
              <a:t>mérito</a:t>
            </a:r>
            <a:r>
              <a:rPr lang="en-US" dirty="0"/>
              <a:t> de una persona.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Pedir</a:t>
            </a:r>
            <a:r>
              <a:rPr lang="en-US" dirty="0"/>
              <a:t>, </a:t>
            </a:r>
            <a:r>
              <a:rPr lang="en-US" dirty="0" err="1"/>
              <a:t>suplicar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Parte</a:t>
            </a:r>
            <a:r>
              <a:rPr lang="en-US" dirty="0"/>
              <a:t> de una </a:t>
            </a:r>
            <a:r>
              <a:rPr lang="en-US" dirty="0" err="1"/>
              <a:t>iglesia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Ceremonia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que el hombre que </a:t>
            </a:r>
            <a:r>
              <a:rPr lang="en-US" dirty="0" err="1"/>
              <a:t>va</a:t>
            </a:r>
            <a:r>
              <a:rPr lang="en-US" dirty="0"/>
              <a:t> a ser </a:t>
            </a:r>
            <a:r>
              <a:rPr lang="en-US" dirty="0" err="1"/>
              <a:t>armado</a:t>
            </a:r>
            <a:r>
              <a:rPr lang="en-US" dirty="0"/>
              <a:t> caballero </a:t>
            </a:r>
            <a:r>
              <a:rPr lang="en-US" dirty="0" err="1"/>
              <a:t>guarda</a:t>
            </a:r>
            <a:r>
              <a:rPr lang="en-US" dirty="0"/>
              <a:t> las </a:t>
            </a:r>
            <a:r>
              <a:rPr lang="en-US" dirty="0" err="1"/>
              <a:t>armas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Centinela.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Hacer</a:t>
            </a:r>
            <a:r>
              <a:rPr lang="en-US" dirty="0"/>
              <a:t>, </a:t>
            </a:r>
            <a:r>
              <a:rPr lang="en-US" dirty="0" err="1"/>
              <a:t>realizar</a:t>
            </a:r>
            <a:r>
              <a:rPr lang="en-US" dirty="0"/>
              <a:t>, </a:t>
            </a:r>
            <a:r>
              <a:rPr lang="en-US" dirty="0" err="1"/>
              <a:t>efectuar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520025-EFE1-4B13-9647-46BE93A4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78D661-6393-484D-8C21-A055E09901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err="1"/>
              <a:t>Arrojar</a:t>
            </a:r>
            <a:endParaRPr lang="en-US" sz="3200" b="1" dirty="0"/>
          </a:p>
          <a:p>
            <a:pPr marL="457200" indent="-457200">
              <a:buFont typeface="+mj-lt"/>
              <a:buAutoNum type="arabicPeriod"/>
            </a:pPr>
            <a:r>
              <a:rPr lang="en-US" sz="3200" b="1" dirty="0" err="1"/>
              <a:t>Socorrer</a:t>
            </a:r>
            <a:endParaRPr lang="en-US" sz="3200" b="1" dirty="0"/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La </a:t>
            </a:r>
            <a:r>
              <a:rPr lang="en-US" sz="3200" b="1" dirty="0" err="1"/>
              <a:t>afrenta</a:t>
            </a:r>
            <a:endParaRPr lang="en-US" sz="3200" b="1" dirty="0"/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El </a:t>
            </a:r>
            <a:r>
              <a:rPr lang="en-US" sz="3200" b="1" dirty="0" err="1"/>
              <a:t>vasallo</a:t>
            </a:r>
            <a:endParaRPr lang="en-US" sz="3200" b="1" dirty="0"/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El </a:t>
            </a:r>
            <a:r>
              <a:rPr lang="en-US" sz="3200" b="1" dirty="0" err="1"/>
              <a:t>reposo</a:t>
            </a:r>
            <a:r>
              <a:rPr lang="en-US" sz="32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err="1"/>
              <a:t>Estar</a:t>
            </a:r>
            <a:r>
              <a:rPr lang="en-US" sz="3200" b="1" dirty="0"/>
              <a:t> para.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err="1"/>
              <a:t>Hacer</a:t>
            </a:r>
            <a:r>
              <a:rPr lang="en-US" sz="3200" b="1" dirty="0"/>
              <a:t> </a:t>
            </a:r>
            <a:r>
              <a:rPr lang="en-US" sz="3200" b="1" dirty="0" err="1"/>
              <a:t>pedazos</a:t>
            </a:r>
            <a:r>
              <a:rPr lang="en-US" sz="32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961EC-5850-4011-833F-50403EBAA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1219200"/>
            <a:ext cx="3733800" cy="4495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/>
              <a:t>Lanzar</a:t>
            </a:r>
            <a:r>
              <a:rPr lang="en-US" sz="2400" b="1" dirty="0"/>
              <a:t> o </a:t>
            </a:r>
            <a:r>
              <a:rPr lang="en-US" sz="2400" b="1" dirty="0" err="1"/>
              <a:t>echar</a:t>
            </a:r>
            <a:r>
              <a:rPr lang="en-US" sz="2400" b="1" dirty="0"/>
              <a:t> con </a:t>
            </a:r>
            <a:r>
              <a:rPr lang="en-US" sz="2400" b="1" dirty="0" err="1"/>
              <a:t>violencia</a:t>
            </a:r>
            <a:r>
              <a:rPr lang="en-US" sz="24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/>
              <a:t>Audar</a:t>
            </a:r>
            <a:r>
              <a:rPr lang="en-US" sz="2400" b="1" dirty="0"/>
              <a:t>, </a:t>
            </a:r>
            <a:r>
              <a:rPr lang="en-US" sz="2400" b="1" dirty="0" err="1"/>
              <a:t>sacar</a:t>
            </a:r>
            <a:r>
              <a:rPr lang="en-US" sz="2400" b="1" dirty="0"/>
              <a:t> a </a:t>
            </a:r>
            <a:r>
              <a:rPr lang="en-US" sz="2400" b="1" dirty="0" err="1"/>
              <a:t>uno</a:t>
            </a:r>
            <a:r>
              <a:rPr lang="en-US" sz="2400" b="1" dirty="0"/>
              <a:t> de un </a:t>
            </a:r>
            <a:r>
              <a:rPr lang="en-US" sz="2400" b="1" dirty="0" err="1"/>
              <a:t>peligro</a:t>
            </a:r>
            <a:r>
              <a:rPr lang="en-US" sz="24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/>
              <a:t>Deshonor</a:t>
            </a:r>
            <a:r>
              <a:rPr lang="en-US" sz="2400" b="1" dirty="0"/>
              <a:t>, o </a:t>
            </a:r>
            <a:r>
              <a:rPr lang="en-US" sz="2400" b="1" dirty="0" err="1"/>
              <a:t>algo</a:t>
            </a:r>
            <a:r>
              <a:rPr lang="en-US" sz="2400" b="1" dirty="0"/>
              <a:t> </a:t>
            </a:r>
            <a:r>
              <a:rPr lang="en-US" sz="2400" b="1" dirty="0" err="1"/>
              <a:t>ofensivo</a:t>
            </a:r>
            <a:r>
              <a:rPr lang="en-US" sz="24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Persona </a:t>
            </a:r>
            <a:r>
              <a:rPr lang="en-US" sz="2400" b="1" dirty="0" err="1"/>
              <a:t>sujeta</a:t>
            </a:r>
            <a:r>
              <a:rPr lang="en-US" sz="2400" b="1" dirty="0"/>
              <a:t> a un </a:t>
            </a:r>
            <a:r>
              <a:rPr lang="en-US" sz="2400" b="1" dirty="0" err="1"/>
              <a:t>señor</a:t>
            </a:r>
            <a:r>
              <a:rPr lang="en-US" sz="2400" b="1" dirty="0"/>
              <a:t> a causa de un </a:t>
            </a:r>
            <a:r>
              <a:rPr lang="en-US" sz="2400" b="1" dirty="0" err="1"/>
              <a:t>contrato</a:t>
            </a:r>
            <a:r>
              <a:rPr lang="en-US" sz="24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La </a:t>
            </a:r>
            <a:r>
              <a:rPr lang="en-US" sz="2400" b="1" dirty="0" err="1"/>
              <a:t>tranquilidad</a:t>
            </a: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/>
              <a:t>Estar</a:t>
            </a:r>
            <a:r>
              <a:rPr lang="en-US" sz="2400" b="1" dirty="0"/>
              <a:t> a punto 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Romper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7DE1EC-270A-4395-B59D-5D7056CC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4456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420E-77EE-4966-88F2-B5BF9DB6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DF77-1296-4C18-847B-3DE16C6571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Al final del </a:t>
            </a:r>
            <a:r>
              <a:rPr lang="en-US" sz="3600" b="1" dirty="0" err="1"/>
              <a:t>capítulo</a:t>
            </a:r>
            <a:r>
              <a:rPr lang="en-US" sz="3600" b="1" dirty="0"/>
              <a:t> </a:t>
            </a:r>
            <a:r>
              <a:rPr lang="en-US" sz="3600" b="1" dirty="0" err="1"/>
              <a:t>segundo</a:t>
            </a:r>
            <a:r>
              <a:rPr lang="en-US" sz="3600" b="1" dirty="0"/>
              <a:t>, Don </a:t>
            </a:r>
            <a:r>
              <a:rPr lang="en-US" sz="3600" b="1" dirty="0" err="1"/>
              <a:t>Quijote</a:t>
            </a:r>
            <a:r>
              <a:rPr lang="en-US" sz="3600" b="1" dirty="0"/>
              <a:t> le </a:t>
            </a:r>
            <a:r>
              <a:rPr lang="en-US" sz="3600" b="1" dirty="0" err="1"/>
              <a:t>pidió</a:t>
            </a:r>
            <a:r>
              <a:rPr lang="en-US" sz="3600" b="1" dirty="0"/>
              <a:t> al </a:t>
            </a:r>
            <a:r>
              <a:rPr lang="en-US" sz="3600" b="1" dirty="0" err="1"/>
              <a:t>ventero</a:t>
            </a:r>
            <a:r>
              <a:rPr lang="en-US" sz="3600" b="1" dirty="0"/>
              <a:t> que lo </a:t>
            </a:r>
            <a:r>
              <a:rPr lang="en-US" sz="3600" b="1" dirty="0" err="1"/>
              <a:t>armara</a:t>
            </a:r>
            <a:r>
              <a:rPr lang="en-US" sz="3600" b="1" dirty="0"/>
              <a:t> caballero…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42AE4-FEF7-4B85-92AB-4D370DA8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759242"/>
            <a:ext cx="2590800" cy="36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861C-0716-44B9-8DFB-F065048C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158"/>
            <a:ext cx="7924800" cy="1143000"/>
          </a:xfrm>
        </p:spPr>
        <p:txBody>
          <a:bodyPr/>
          <a:lstStyle/>
          <a:p>
            <a:r>
              <a:rPr lang="en-US" b="1" dirty="0"/>
              <a:t>Velar las </a:t>
            </a:r>
            <a:r>
              <a:rPr lang="en-US" b="1" dirty="0" err="1"/>
              <a:t>armas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70433-6A9C-4A80-861E-CA6BE59E01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405FF-B81D-4EF4-A55C-BA770E05E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15025"/>
            <a:ext cx="3276600" cy="382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75ADE-F56A-46A5-9D84-0AEE9A0E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720" y="638175"/>
            <a:ext cx="38100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782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http://www.rtve.es/alacarta/videos/aqui-la-tierra/aqui-tierra-clase-practica-cuerno/3626235/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9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3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79248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/>
              <a:t>En la primera salida vamos a experimentar cómo Don Quijote transforma la realidad a su alrededor. Dependiendo de sus necesidades su mente cambia la realidad para poder « vivir » una aventura caballeresca.</a:t>
            </a:r>
          </a:p>
          <a:p>
            <a:pPr marL="0" indent="0">
              <a:buNone/>
            </a:pPr>
            <a:r>
              <a:rPr lang="es-ES" sz="3200" dirty="0">
                <a:solidFill>
                  <a:srgbClr val="FF0000"/>
                </a:solidFill>
              </a:rPr>
              <a:t>Por ejemplo : Al encontrarse con una venta Don Quijote piensa que es un castillo.</a:t>
            </a:r>
          </a:p>
          <a:p>
            <a:pPr marL="0" indent="0">
              <a:buNone/>
            </a:pPr>
            <a:r>
              <a:rPr lang="es-ES" sz="3200" dirty="0"/>
              <a:t>Encuentra </a:t>
            </a:r>
            <a:r>
              <a:rPr lang="es-ES" sz="3200" dirty="0">
                <a:solidFill>
                  <a:srgbClr val="FF0000"/>
                </a:solidFill>
              </a:rPr>
              <a:t>cuatro ejemplos más </a:t>
            </a:r>
            <a:r>
              <a:rPr lang="es-ES" sz="3200" dirty="0"/>
              <a:t>que ilustren esta transformación.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3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4638"/>
            <a:ext cx="5639060" cy="3763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19" y="3494513"/>
            <a:ext cx="533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3048000"/>
            <a:ext cx="5562600" cy="3459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-76200"/>
            <a:ext cx="36290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28875" y="1985962"/>
            <a:ext cx="4286250" cy="3343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8944"/>
            <a:ext cx="3516678" cy="37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238"/>
            <a:ext cx="4114800" cy="352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04900"/>
            <a:ext cx="381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Plaza de </a:t>
            </a:r>
            <a:r>
              <a:rPr lang="en-US" dirty="0" err="1"/>
              <a:t>espaÑa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/>
              <a:t>madrid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799"/>
            <a:ext cx="5715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90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6200"/>
            <a:ext cx="44196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184" y="2973353"/>
            <a:ext cx="4764687" cy="31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http://www.rtve.es/alacarta/videos/el-quijote/quijote-capitulo-1/3573734/?pais=US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3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72400" cy="1020762"/>
          </a:xfrm>
        </p:spPr>
        <p:txBody>
          <a:bodyPr/>
          <a:lstStyle/>
          <a:p>
            <a:r>
              <a:rPr lang="en-US" dirty="0" err="1"/>
              <a:t>Contesta</a:t>
            </a:r>
            <a:r>
              <a:rPr lang="en-US" dirty="0"/>
              <a:t>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preguntas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s-ES" sz="3600" dirty="0"/>
              <a:t>¿Sabes quién era Don Quijote?</a:t>
            </a:r>
          </a:p>
          <a:p>
            <a:r>
              <a:rPr lang="es-ES" sz="3600" dirty="0"/>
              <a:t>¿Cómo se llamaba su compañero?</a:t>
            </a:r>
          </a:p>
          <a:p>
            <a:r>
              <a:rPr lang="es-ES" sz="3600" dirty="0"/>
              <a:t>¿Tenía Don Quijote una dama? ¿Quién era?</a:t>
            </a:r>
          </a:p>
          <a:p>
            <a:r>
              <a:rPr lang="es-ES" sz="3600" dirty="0"/>
              <a:t>¿Cómo se llamaba el caballo de Don Quijote?</a:t>
            </a:r>
          </a:p>
          <a:p>
            <a:r>
              <a:rPr lang="es-ES" sz="3600" dirty="0"/>
              <a:t>¿Recuerdas una aventura de Don Quijote?</a:t>
            </a:r>
          </a:p>
          <a:p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0"/>
            <a:ext cx="153401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181600" cy="52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93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5799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47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191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2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2"/>
              </a:rPr>
              <a:t>https://www.youtube.com/watch?v=IVJEo92sy48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http://www.youtube.com/watch?v=ZAOIITBbHzY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4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Conversamos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¿Es el idealismo una característica necesaria en nuestra sociedad?</a:t>
            </a:r>
          </a:p>
          <a:p>
            <a:r>
              <a:rPr lang="es-ES" sz="3600" dirty="0"/>
              <a:t>¿Tienes algo de idealista?</a:t>
            </a:r>
          </a:p>
          <a:p>
            <a:r>
              <a:rPr lang="es-ES" sz="3600" dirty="0"/>
              <a:t>¿Puedes pensar en un personaje de ficción o en alguien real que muestre idealismo?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157956"/>
            <a:ext cx="44958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3733800" cy="5334000"/>
          </a:xfrm>
        </p:spPr>
        <p:txBody>
          <a:bodyPr/>
          <a:lstStyle/>
          <a:p>
            <a:pPr>
              <a:buAutoNum type="arabicParenR"/>
            </a:pPr>
            <a:r>
              <a:rPr lang="en-US" dirty="0" err="1"/>
              <a:t>Sentir</a:t>
            </a:r>
            <a:r>
              <a:rPr lang="en-US" dirty="0"/>
              <a:t> </a:t>
            </a:r>
            <a:r>
              <a:rPr lang="en-US" dirty="0" err="1"/>
              <a:t>júbilo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El pastor</a:t>
            </a:r>
          </a:p>
          <a:p>
            <a:pPr>
              <a:buAutoNum type="arabicParenR"/>
            </a:pPr>
            <a:r>
              <a:rPr lang="en-US" dirty="0"/>
              <a:t>La </a:t>
            </a:r>
            <a:r>
              <a:rPr lang="en-US" dirty="0" err="1"/>
              <a:t>venta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El </a:t>
            </a:r>
            <a:r>
              <a:rPr lang="en-US" dirty="0" err="1"/>
              <a:t>arriero</a:t>
            </a:r>
            <a:endParaRPr lang="en-US" dirty="0"/>
          </a:p>
          <a:p>
            <a:pPr>
              <a:buAutoNum type="arabicParenR"/>
            </a:pPr>
            <a:r>
              <a:rPr lang="en-US" dirty="0" err="1"/>
              <a:t>Suceder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El </a:t>
            </a:r>
            <a:r>
              <a:rPr lang="en-US" dirty="0" err="1"/>
              <a:t>porquero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El </a:t>
            </a:r>
            <a:r>
              <a:rPr lang="en-US" dirty="0" err="1"/>
              <a:t>cuerno</a:t>
            </a:r>
            <a:endParaRPr lang="en-US" dirty="0"/>
          </a:p>
          <a:p>
            <a:pPr>
              <a:buAutoNum type="arabicParenR"/>
            </a:pPr>
            <a:r>
              <a:rPr lang="en-US" dirty="0" err="1"/>
              <a:t>Gentil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La </a:t>
            </a:r>
            <a:r>
              <a:rPr lang="en-US" dirty="0" err="1"/>
              <a:t>doncella</a:t>
            </a:r>
            <a:endParaRPr lang="en-US" dirty="0"/>
          </a:p>
          <a:p>
            <a:pPr>
              <a:buAutoNum type="arabicParenR"/>
            </a:pPr>
            <a:r>
              <a:rPr lang="en-US" dirty="0"/>
              <a:t>El </a:t>
            </a:r>
            <a:r>
              <a:rPr lang="en-US" dirty="0" err="1"/>
              <a:t>ventero</a:t>
            </a:r>
            <a:endParaRPr lang="en-US" dirty="0"/>
          </a:p>
          <a:p>
            <a:pPr>
              <a:buAutoNum type="arabicParenR"/>
            </a:pPr>
            <a:r>
              <a:rPr lang="en-US" dirty="0" err="1"/>
              <a:t>Hallar</a:t>
            </a:r>
            <a:endParaRPr lang="en-US" dirty="0"/>
          </a:p>
          <a:p>
            <a:pPr>
              <a:buAutoNum type="arabicParenR"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457200"/>
            <a:ext cx="3733800" cy="5791200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s-ES" dirty="0"/>
              <a:t>Intensa alegría.</a:t>
            </a:r>
          </a:p>
          <a:p>
            <a:pPr>
              <a:buFont typeface="+mj-lt"/>
              <a:buAutoNum type="arabicPeriod"/>
            </a:pPr>
            <a:r>
              <a:rPr lang="es-ES" dirty="0"/>
              <a:t>Persona que guarda los animales domésticos</a:t>
            </a:r>
          </a:p>
          <a:p>
            <a:pPr>
              <a:buFont typeface="+mj-lt"/>
              <a:buAutoNum type="arabicPeriod"/>
            </a:pPr>
            <a:r>
              <a:rPr lang="es-ES" dirty="0"/>
              <a:t>Posada o casa que se encuentra en los caminos como un hotel</a:t>
            </a:r>
          </a:p>
          <a:p>
            <a:pPr>
              <a:buFont typeface="+mj-lt"/>
              <a:buAutoNum type="arabicPeriod"/>
            </a:pPr>
            <a:r>
              <a:rPr lang="es-ES" dirty="0"/>
              <a:t>Hombre que transporta mercancías en caballos o en burros</a:t>
            </a:r>
          </a:p>
          <a:p>
            <a:pPr>
              <a:buFont typeface="+mj-lt"/>
              <a:buAutoNum type="arabicPeriod"/>
            </a:pPr>
            <a:r>
              <a:rPr lang="es-ES" dirty="0"/>
              <a:t>Pasar u ocurrir</a:t>
            </a:r>
          </a:p>
          <a:p>
            <a:pPr>
              <a:buFont typeface="+mj-lt"/>
              <a:buAutoNum type="arabicPeriod"/>
            </a:pPr>
            <a:r>
              <a:rPr lang="es-ES" dirty="0"/>
              <a:t>Persona que cuida puercos</a:t>
            </a:r>
          </a:p>
          <a:p>
            <a:pPr>
              <a:buFont typeface="+mj-lt"/>
              <a:buAutoNum type="arabicPeriod"/>
            </a:pPr>
            <a:r>
              <a:rPr lang="es-ES" dirty="0"/>
              <a:t>Instrumento musical de viento</a:t>
            </a:r>
          </a:p>
          <a:p>
            <a:pPr>
              <a:buFont typeface="+mj-lt"/>
              <a:buAutoNum type="arabicPeriod"/>
            </a:pPr>
            <a:r>
              <a:rPr lang="es-ES" dirty="0" err="1"/>
              <a:t>Noble,arrogante</a:t>
            </a:r>
            <a:r>
              <a:rPr lang="es-ES" dirty="0"/>
              <a:t> y de atractiva presencia</a:t>
            </a:r>
          </a:p>
          <a:p>
            <a:pPr>
              <a:buFont typeface="+mj-lt"/>
              <a:buAutoNum type="arabicPeriod"/>
            </a:pPr>
            <a:r>
              <a:rPr lang="es-ES" dirty="0"/>
              <a:t>Mujer joven que no se ha casado</a:t>
            </a:r>
          </a:p>
          <a:p>
            <a:pPr>
              <a:buFont typeface="+mj-lt"/>
              <a:buAutoNum type="arabicPeriod"/>
            </a:pPr>
            <a:r>
              <a:rPr lang="es-ES" dirty="0"/>
              <a:t>Hombre que posee o es propietario de una venta</a:t>
            </a:r>
          </a:p>
          <a:p>
            <a:pPr>
              <a:buFont typeface="+mj-lt"/>
              <a:buAutoNum type="arabicPeriod"/>
            </a:pPr>
            <a:r>
              <a:rPr lang="es-ES" dirty="0"/>
              <a:t>Encontrar</a:t>
            </a:r>
          </a:p>
          <a:p>
            <a:pPr>
              <a:buFont typeface="+mj-lt"/>
              <a:buAutoNum type="arabicPeriod"/>
            </a:pPr>
            <a:endParaRPr lang="es-E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609600" y="228600"/>
            <a:ext cx="7924800" cy="460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2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435</Words>
  <Application>Microsoft Office PowerPoint</Application>
  <PresentationFormat>On-screen Show (4:3)</PresentationFormat>
  <Paragraphs>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Don Quijote de la Mancha</vt:lpstr>
      <vt:lpstr>Plaza de espaÑa en madrid</vt:lpstr>
      <vt:lpstr>Contesta las Siguientes preguntas</vt:lpstr>
      <vt:lpstr>PowerPoint Presentation</vt:lpstr>
      <vt:lpstr>PowerPoint Presentation</vt:lpstr>
      <vt:lpstr>PowerPoint Presentation</vt:lpstr>
      <vt:lpstr>https://www.youtube.com/watch?v=IVJEo92sy48 </vt:lpstr>
      <vt:lpstr>Conversamos…</vt:lpstr>
      <vt:lpstr>PowerPoint Presentation</vt:lpstr>
      <vt:lpstr>PowerPoint Presentation</vt:lpstr>
      <vt:lpstr>PowerPoint Presentation</vt:lpstr>
      <vt:lpstr>PowerPoint Presentation</vt:lpstr>
      <vt:lpstr>Velar las armas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Scarsdale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Quijote y Sancho</dc:title>
  <dc:creator>Scarsdale High School</dc:creator>
  <cp:lastModifiedBy>Francisco Ormazabal-Orta</cp:lastModifiedBy>
  <cp:revision>32</cp:revision>
  <cp:lastPrinted>2019-11-13T14:15:05Z</cp:lastPrinted>
  <dcterms:created xsi:type="dcterms:W3CDTF">2012-10-24T18:57:43Z</dcterms:created>
  <dcterms:modified xsi:type="dcterms:W3CDTF">2019-11-19T02:48:22Z</dcterms:modified>
</cp:coreProperties>
</file>